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787" r:id="rId12"/>
    <p:sldId id="272" r:id="rId13"/>
    <p:sldId id="259" r:id="rId14"/>
    <p:sldId id="733" r:id="rId15"/>
    <p:sldId id="778" r:id="rId16"/>
    <p:sldId id="766" r:id="rId17"/>
    <p:sldId id="769" r:id="rId18"/>
    <p:sldId id="770" r:id="rId19"/>
    <p:sldId id="779" r:id="rId20"/>
    <p:sldId id="768" r:id="rId21"/>
    <p:sldId id="780" r:id="rId22"/>
    <p:sldId id="771" r:id="rId23"/>
    <p:sldId id="781" r:id="rId24"/>
    <p:sldId id="789" r:id="rId25"/>
    <p:sldId id="772" r:id="rId26"/>
    <p:sldId id="773" r:id="rId27"/>
    <p:sldId id="782" r:id="rId28"/>
    <p:sldId id="774" r:id="rId29"/>
    <p:sldId id="783" r:id="rId30"/>
    <p:sldId id="775" r:id="rId31"/>
    <p:sldId id="784" r:id="rId32"/>
    <p:sldId id="776" r:id="rId33"/>
    <p:sldId id="785" r:id="rId34"/>
    <p:sldId id="788" r:id="rId35"/>
    <p:sldId id="786" r:id="rId36"/>
    <p:sldId id="777" r:id="rId37"/>
    <p:sldId id="260" r:id="rId38"/>
    <p:sldId id="26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2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2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8.tiff"/><Relationship Id="rId3" Type="http://schemas.openxmlformats.org/officeDocument/2006/relationships/image" Target="../media/image36.png"/><Relationship Id="rId7" Type="http://schemas.openxmlformats.org/officeDocument/2006/relationships/image" Target="../media/image32.tiff"/><Relationship Id="rId12" Type="http://schemas.openxmlformats.org/officeDocument/2006/relationships/image" Target="../media/image37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36.tiff"/><Relationship Id="rId5" Type="http://schemas.openxmlformats.org/officeDocument/2006/relationships/image" Target="../media/image38.png"/><Relationship Id="rId10" Type="http://schemas.openxmlformats.org/officeDocument/2006/relationships/image" Target="../media/image35.tiff"/><Relationship Id="rId4" Type="http://schemas.openxmlformats.org/officeDocument/2006/relationships/image" Target="../media/image37.png"/><Relationship Id="rId9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36.png"/><Relationship Id="rId7" Type="http://schemas.openxmlformats.org/officeDocument/2006/relationships/image" Target="../media/image3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F0D-9C21-404E-870E-8B208F09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7610-B46E-2C4F-B958-125CCFE48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</a:t>
            </a:r>
          </a:p>
        </p:txBody>
      </p:sp>
    </p:spTree>
    <p:extLst>
      <p:ext uri="{BB962C8B-B14F-4D97-AF65-F5344CB8AC3E}">
        <p14:creationId xmlns:p14="http://schemas.microsoft.com/office/powerpoint/2010/main" val="72909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8FEA-AF5D-534F-8E94-E36C6AA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3B0-8928-254C-A5E9-D4239B6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Part 1 and Part 2</a:t>
            </a:r>
          </a:p>
          <a:p>
            <a:pPr marL="514350" indent="-514350">
              <a:buAutoNum type="arabicPeriod"/>
            </a:pPr>
            <a:r>
              <a:rPr lang="en-US" dirty="0"/>
              <a:t>Plot the realization from each csv file.  </a:t>
            </a:r>
          </a:p>
          <a:p>
            <a:pPr marL="514350" indent="-514350">
              <a:buAutoNum type="arabicPeriod"/>
            </a:pPr>
            <a:r>
              <a:rPr lang="en-US" dirty="0"/>
              <a:t>Use Filters and other tools now at your disposal to try and diagnose the frequency or frequencies in the data.</a:t>
            </a:r>
          </a:p>
          <a:p>
            <a:pPr marL="514350" indent="-514350">
              <a:buAutoNum type="arabicPeriod"/>
            </a:pPr>
            <a:r>
              <a:rPr lang="en-US" dirty="0"/>
              <a:t>Create a PowerPoint (Just one for the group.) for your reference and to possibly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98472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81744E-836F-8E47-9694-2C2E89E0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and check your answers for the worksheet.  Make sure it all makes sense … we will be using these ideas extensively. </a:t>
            </a:r>
          </a:p>
          <a:p>
            <a:pPr marL="514350" indent="-514350">
              <a:buAutoNum type="arabicPeriod"/>
            </a:pPr>
            <a:r>
              <a:rPr lang="en-US" dirty="0"/>
              <a:t>Move on to the two Questions (a-e for both).</a:t>
            </a:r>
          </a:p>
          <a:p>
            <a:pPr marL="514350" indent="-514350">
              <a:buAutoNum type="arabicPeriod"/>
            </a:pPr>
            <a:r>
              <a:rPr lang="en-US" dirty="0"/>
              <a:t>If there is time… play with </a:t>
            </a:r>
            <a:r>
              <a:rPr lang="en-US" dirty="0" err="1"/>
              <a:t>gen.arma.wge</a:t>
            </a:r>
            <a:r>
              <a:rPr lang="en-US" dirty="0"/>
              <a:t>, </a:t>
            </a:r>
            <a:r>
              <a:rPr lang="en-US" dirty="0" err="1"/>
              <a:t>plotts.sample.wge</a:t>
            </a:r>
            <a:r>
              <a:rPr lang="en-US" dirty="0"/>
              <a:t> and </a:t>
            </a:r>
            <a:r>
              <a:rPr lang="en-US" dirty="0" err="1"/>
              <a:t>plotts.true.wge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>
            <a:extLst>
              <a:ext uri="{FF2B5EF4-FFF2-40B4-BE49-F238E27FC236}">
                <a16:creationId xmlns:a16="http://schemas.microsoft.com/office/drawing/2014/main" id="{8009B7F1-20C9-8B4A-912A-E2A55C4C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24135"/>
            <a:ext cx="3951012" cy="52322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</a:rPr>
              <a:t>AR(1): 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</a:rPr>
              <a:t>X</a:t>
            </a:r>
            <a:r>
              <a:rPr lang="en-US" sz="900" b="1" i="1" dirty="0">
                <a:solidFill>
                  <a:srgbClr val="0000FB"/>
                </a:solidFill>
                <a:latin typeface="Times New Roman" pitchFamily="18" charset="0"/>
              </a:rPr>
              <a:t> 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</a:rPr>
              <a:t>t</a:t>
            </a:r>
            <a:r>
              <a:rPr lang="en-US" sz="2800" b="1" dirty="0">
                <a:solidFill>
                  <a:srgbClr val="0000FB"/>
                </a:solidFill>
              </a:rPr>
              <a:t> </a:t>
            </a:r>
            <a:r>
              <a:rPr lang="en-US" sz="2800" dirty="0">
                <a:solidFill>
                  <a:srgbClr val="0000FB"/>
                </a:solidFill>
                <a:cs typeface="Arial" charset="0"/>
              </a:rPr>
              <a:t>–</a:t>
            </a:r>
            <a:r>
              <a:rPr lang="en-US" sz="2800" b="1" dirty="0">
                <a:solidFill>
                  <a:srgbClr val="0000FB"/>
                </a:solidFill>
                <a:cs typeface="Arial" charset="0"/>
              </a:rPr>
              <a:t> </a:t>
            </a:r>
            <a:r>
              <a:rPr lang="el-GR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4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l-GR" sz="2800" b="1" dirty="0">
              <a:solidFill>
                <a:srgbClr val="0000F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79355F8-FD17-4B49-A18F-E09E5A1F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838201"/>
            <a:ext cx="4161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Stationarity: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399739F3-FE12-B042-BCAE-E297DB94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425868"/>
            <a:ext cx="5924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Autocorrelation: 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60920EC-8823-6248-A8BD-07D9F3B0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5943600"/>
            <a:ext cx="6863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has a peak at </a:t>
            </a:r>
            <a:r>
              <a:rPr lang="en-US" sz="2400" i="1" dirty="0">
                <a:latin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</a:rPr>
              <a:t>= 0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 </a:t>
            </a:r>
            <a:r>
              <a:rPr lang="en-US" sz="2400" dirty="0">
                <a:latin typeface="Symbol" pitchFamily="18" charset="2"/>
              </a:rPr>
              <a:t>&gt; 0)  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 = .5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 &lt; 0) 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31EA9F5B-4245-084B-8709-01AB987A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908" y="3276600"/>
            <a:ext cx="4020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damped exponential </a:t>
            </a:r>
          </a:p>
          <a:p>
            <a:r>
              <a:rPr lang="en-US" sz="2400" dirty="0"/>
              <a:t>      (oscillating if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/>
              <a:t>1</a:t>
            </a:r>
            <a:r>
              <a:rPr lang="en-US" sz="2400" dirty="0"/>
              <a:t> &lt;0)</a:t>
            </a:r>
            <a:endParaRPr lang="en-US" sz="2400" baseline="-25000" dirty="0">
              <a:latin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 &lt; 1</a:t>
                </a:r>
              </a:p>
            </p:txBody>
          </p:sp>
        </mc:Choice>
        <mc:Fallback xmlns="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blipFill>
                <a:blip r:embed="rId2"/>
                <a:stretch>
                  <a:fillRect l="-2181" t="-8108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8">
            <a:extLst>
              <a:ext uri="{FF2B5EF4-FFF2-40B4-BE49-F238E27FC236}">
                <a16:creationId xmlns:a16="http://schemas.microsoft.com/office/drawing/2014/main" id="{4C40F137-F8BA-DC40-920F-F116AB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8" y="4034135"/>
            <a:ext cx="43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Realizations look like: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3E7515FD-AAD1-D048-915D-EFA57456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&gt; 0 :  </a:t>
            </a:r>
            <a:r>
              <a:rPr lang="en-US" sz="2400" dirty="0"/>
              <a:t>Wandering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B82F5A00-0870-D644-9D46-D291052D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48768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&lt; 0 :  </a:t>
            </a:r>
            <a:r>
              <a:rPr lang="en-US" sz="2400" dirty="0"/>
              <a:t>Oscillating 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4F7B8832-50AB-0D47-A39A-B036D75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08" y="5562601"/>
            <a:ext cx="22568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/>
              <p:nvPr/>
            </p:nvSpPr>
            <p:spPr bwMode="auto">
              <a:xfrm>
                <a:off x="919151" y="2885182"/>
                <a:ext cx="4305991" cy="438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i="1" dirty="0">
                              <a:latin typeface="Symbol" pitchFamily="18" charset="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latin typeface="Symbol" pitchFamily="18" charset="2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≥1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151" y="2885182"/>
                <a:ext cx="4305991" cy="438582"/>
              </a:xfrm>
              <a:prstGeom prst="rect">
                <a:avLst/>
              </a:prstGeom>
              <a:blipFill>
                <a:blip r:embed="rId3"/>
                <a:stretch>
                  <a:fillRect l="-1180" r="-1180" b="-5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8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5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1.25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−1.25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96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1c: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4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 Check on AR(1) Characteristic Equation: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inverse of the root: |r|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  (Short Answer).  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−1.25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=.8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blipFill>
                <a:blip r:embed="rId2"/>
                <a:stretch>
                  <a:fillRect l="-1302" t="-806" r="-21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44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4DB-8BD6-A649-9E48-BB16A70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1B16-C93A-104F-ADB0-F4B1D427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09" y="1485970"/>
            <a:ext cx="3254233" cy="193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9497-3212-2D41-9470-73560C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4" y="3418171"/>
            <a:ext cx="64770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6EAE-27B1-424F-8F9D-DD742A8A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5670929"/>
            <a:ext cx="3225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6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-1.25 which is outside the UNIT circle.  For this reason the series is stationary.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8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6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C7A2E97-DF71-9B45-B7C5-D8DE8D93CA5A}"/>
              </a:ext>
            </a:extLst>
          </p:cNvPr>
          <p:cNvSpPr/>
          <p:nvPr/>
        </p:nvSpPr>
        <p:spPr>
          <a:xfrm>
            <a:off x="1130113" y="5338844"/>
            <a:ext cx="282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-.8)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0DEE6-A773-AD4E-A4C4-2D2BB51D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33" y="4532910"/>
            <a:ext cx="341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289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83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2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−.92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.92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1.087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1.087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46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1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/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1.087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.92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  <a:blipFill>
                <a:blip r:embed="rId3"/>
                <a:stretch>
                  <a:fillRect l="-223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80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C1B-246A-0A45-823B-71BFA51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Density and 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780DF-8CC7-7745-9957-66FAE29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5" y="1523783"/>
            <a:ext cx="3620262" cy="138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6445-43C0-E84F-9D4C-8790A55E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92" y="4350787"/>
            <a:ext cx="5438013" cy="108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AE61B-91A1-6049-B802-205AA8119B1B}"/>
              </a:ext>
            </a:extLst>
          </p:cNvPr>
          <p:cNvSpPr txBox="1"/>
          <p:nvPr/>
        </p:nvSpPr>
        <p:spPr>
          <a:xfrm>
            <a:off x="2674959" y="6168790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squared frequency response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BCD52-66E4-9848-9FED-F6BBC9948CFA}"/>
              </a:ext>
            </a:extLst>
          </p:cNvPr>
          <p:cNvCxnSpPr/>
          <p:nvPr/>
        </p:nvCxnSpPr>
        <p:spPr>
          <a:xfrm flipH="1" flipV="1">
            <a:off x="4708478" y="5295333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CF88B6-47A7-B04F-BE28-FAE73923E68C}"/>
              </a:ext>
            </a:extLst>
          </p:cNvPr>
          <p:cNvSpPr txBox="1"/>
          <p:nvPr/>
        </p:nvSpPr>
        <p:spPr>
          <a:xfrm>
            <a:off x="2674959" y="3563293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 response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C702A-B5F1-CC48-81C9-BE5A5C4CEDD8}"/>
              </a:ext>
            </a:extLst>
          </p:cNvPr>
          <p:cNvCxnSpPr/>
          <p:nvPr/>
        </p:nvCxnSpPr>
        <p:spPr>
          <a:xfrm flipH="1" flipV="1">
            <a:off x="4708478" y="2867260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4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333AA9-F4CD-9B41-8FC7-1BC5CB326BD8}"/>
              </a:ext>
            </a:extLst>
          </p:cNvPr>
          <p:cNvSpPr/>
          <p:nvPr/>
        </p:nvSpPr>
        <p:spPr>
          <a:xfrm>
            <a:off x="197892" y="4447640"/>
            <a:ext cx="8604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1.087 which is outside the UNIT circle.  For this reason the series is known to be stationary.</a:t>
            </a:r>
          </a:p>
        </p:txBody>
      </p:sp>
    </p:spTree>
    <p:extLst>
      <p:ext uri="{BB962C8B-B14F-4D97-AF65-F5344CB8AC3E}">
        <p14:creationId xmlns:p14="http://schemas.microsoft.com/office/powerpoint/2010/main" val="87290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4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B3F4D2-338F-CC4F-9AC0-2FBC075E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2" y="4649338"/>
            <a:ext cx="3416300" cy="198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B7FCC-FE7A-F34A-8B1F-89AEF796E75B}"/>
              </a:ext>
            </a:extLst>
          </p:cNvPr>
          <p:cNvSpPr/>
          <p:nvPr/>
        </p:nvSpPr>
        <p:spPr>
          <a:xfrm>
            <a:off x="1254947" y="5270606"/>
            <a:ext cx="286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.92)</a:t>
            </a:r>
          </a:p>
        </p:txBody>
      </p:sp>
    </p:spTree>
    <p:extLst>
      <p:ext uri="{BB962C8B-B14F-4D97-AF65-F5344CB8AC3E}">
        <p14:creationId xmlns:p14="http://schemas.microsoft.com/office/powerpoint/2010/main" val="1973216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01E9-D833-7C41-B7BF-848875BB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6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0" y="92376"/>
            <a:ext cx="7886700" cy="1325563"/>
          </a:xfrm>
        </p:spPr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705" y="1498920"/>
            <a:ext cx="4531729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Match the model with the realization or </a:t>
            </a:r>
          </a:p>
          <a:p>
            <a:pPr marL="0" indent="0" algn="ctr">
              <a:buNone/>
            </a:pPr>
            <a:r>
              <a:rPr lang="en-US" sz="1600" dirty="0"/>
              <a:t>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9" y="356949"/>
            <a:ext cx="22857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038" y="1910660"/>
            <a:ext cx="2353411" cy="136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06" y="3712114"/>
            <a:ext cx="2485957" cy="1441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3914909" y="374110"/>
            <a:ext cx="2349162" cy="1435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1BFC-494C-684E-A281-0B2D0AE66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507" y="2347677"/>
            <a:ext cx="2318108" cy="13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4491-E5A9-2649-8079-2E0C40A6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327" y="3483307"/>
            <a:ext cx="2425643" cy="1406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E8519-4E54-EB44-884F-06D9591B19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9437" y="5313978"/>
            <a:ext cx="2533178" cy="146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E79B0-F757-F142-9E7B-6C5284F60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4537" y="5408083"/>
            <a:ext cx="2514177" cy="145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CF039F-DB17-8F47-A3A2-7704E4F88620}"/>
              </a:ext>
            </a:extLst>
          </p:cNvPr>
          <p:cNvSpPr txBox="1"/>
          <p:nvPr/>
        </p:nvSpPr>
        <p:spPr>
          <a:xfrm>
            <a:off x="3647380" y="233060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468DF-D623-3C49-8A79-542A2BCD94F9}"/>
              </a:ext>
            </a:extLst>
          </p:cNvPr>
          <p:cNvSpPr txBox="1"/>
          <p:nvPr/>
        </p:nvSpPr>
        <p:spPr>
          <a:xfrm>
            <a:off x="3636006" y="199589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2854D-97B4-9D49-A20F-76AAF02D0B46}"/>
              </a:ext>
            </a:extLst>
          </p:cNvPr>
          <p:cNvSpPr txBox="1"/>
          <p:nvPr/>
        </p:nvSpPr>
        <p:spPr>
          <a:xfrm>
            <a:off x="3435317" y="3612331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635DF-F355-C341-8EF5-5B88D76A566C}"/>
              </a:ext>
            </a:extLst>
          </p:cNvPr>
          <p:cNvSpPr txBox="1"/>
          <p:nvPr/>
        </p:nvSpPr>
        <p:spPr>
          <a:xfrm>
            <a:off x="3402623" y="5161578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4D250-77A4-6B49-9FA3-76F404273056}"/>
              </a:ext>
            </a:extLst>
          </p:cNvPr>
          <p:cNvSpPr txBox="1"/>
          <p:nvPr/>
        </p:nvSpPr>
        <p:spPr>
          <a:xfrm>
            <a:off x="6264071" y="265353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D2261-18D2-C541-948D-72CB00FDFEFE}"/>
              </a:ext>
            </a:extLst>
          </p:cNvPr>
          <p:cNvSpPr txBox="1"/>
          <p:nvPr/>
        </p:nvSpPr>
        <p:spPr>
          <a:xfrm>
            <a:off x="6358200" y="2127075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60B44-E127-0245-9A09-3857F5FA5D58}"/>
              </a:ext>
            </a:extLst>
          </p:cNvPr>
          <p:cNvSpPr txBox="1"/>
          <p:nvPr/>
        </p:nvSpPr>
        <p:spPr>
          <a:xfrm>
            <a:off x="6264071" y="374350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386E7-E702-C447-AF57-D1D835326F45}"/>
              </a:ext>
            </a:extLst>
          </p:cNvPr>
          <p:cNvSpPr txBox="1"/>
          <p:nvPr/>
        </p:nvSpPr>
        <p:spPr>
          <a:xfrm>
            <a:off x="6355036" y="5108311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378227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2515" y="1560178"/>
            <a:ext cx="7469101" cy="7810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Match the model with the realization or </a:t>
            </a:r>
          </a:p>
          <a:p>
            <a:pPr marL="0" indent="0" algn="ctr">
              <a:buNone/>
            </a:pPr>
            <a:r>
              <a:rPr lang="en-US" sz="2400" dirty="0"/>
              <a:t>ACF 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586" y="2480680"/>
            <a:ext cx="1579222" cy="915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586" y="3622820"/>
            <a:ext cx="1579222" cy="915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545" y="4579295"/>
            <a:ext cx="1626263" cy="94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6725354" y="5701434"/>
            <a:ext cx="1722281" cy="1052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3D0344-C962-9F49-8CA9-F2533E4EA95D}"/>
              </a:ext>
            </a:extLst>
          </p:cNvPr>
          <p:cNvSpPr txBox="1"/>
          <p:nvPr/>
        </p:nvSpPr>
        <p:spPr>
          <a:xfrm>
            <a:off x="6344422" y="2156609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C4509-D66C-9743-83E6-426F241A7046}"/>
              </a:ext>
            </a:extLst>
          </p:cNvPr>
          <p:cNvSpPr txBox="1"/>
          <p:nvPr/>
        </p:nvSpPr>
        <p:spPr>
          <a:xfrm>
            <a:off x="6349051" y="350405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F569E-4EB6-304C-9967-CA515E05EECB}"/>
              </a:ext>
            </a:extLst>
          </p:cNvPr>
          <p:cNvSpPr txBox="1"/>
          <p:nvPr/>
        </p:nvSpPr>
        <p:spPr>
          <a:xfrm>
            <a:off x="6335291" y="4543474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077E4-DCE6-1648-995E-7A2A1ABA9DD9}"/>
              </a:ext>
            </a:extLst>
          </p:cNvPr>
          <p:cNvSpPr txBox="1"/>
          <p:nvPr/>
        </p:nvSpPr>
        <p:spPr>
          <a:xfrm>
            <a:off x="6378509" y="5623922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454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1B59-752A-054D-AEC7-1464B898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CD9F-2FDD-FE41-A2F6-F85C882C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7877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(Low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39" y="2060814"/>
            <a:ext cx="4092179" cy="149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09FD6-A15B-574C-97CC-E5F7AB16B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7"/>
          <a:stretch/>
        </p:blipFill>
        <p:spPr>
          <a:xfrm>
            <a:off x="3006330" y="3637034"/>
            <a:ext cx="291019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1053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(Band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2415339" y="1801505"/>
            <a:ext cx="2716219" cy="1494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52BEB-E544-0641-BA66-8FEE534D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1" y="3609738"/>
            <a:ext cx="3438053" cy="286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/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blipFill>
                <a:blip r:embed="rId4"/>
                <a:stretch>
                  <a:fillRect r="-329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/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blipFill>
                <a:blip r:embed="rId5"/>
                <a:stretch>
                  <a:fillRect l="-3448" r="-34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AEADB3-2DA2-6F43-AB2E-7521E044D41F}"/>
              </a:ext>
            </a:extLst>
          </p:cNvPr>
          <p:cNvSpPr/>
          <p:nvPr/>
        </p:nvSpPr>
        <p:spPr>
          <a:xfrm>
            <a:off x="2030729" y="6189674"/>
            <a:ext cx="6320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“band”, cutoff =c(.1, .2))</a:t>
            </a:r>
          </a:p>
        </p:txBody>
      </p:sp>
    </p:spTree>
    <p:extLst>
      <p:ext uri="{BB962C8B-B14F-4D97-AF65-F5344CB8AC3E}">
        <p14:creationId xmlns:p14="http://schemas.microsoft.com/office/powerpoint/2010/main" val="401250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0043-7178-D740-9DC0-CCB67DA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336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(High Pass)</a:t>
            </a:r>
            <a:br>
              <a:rPr lang="en-US" dirty="0"/>
            </a:br>
            <a:r>
              <a:rPr lang="en-US" dirty="0"/>
              <a:t>First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9173E-BE07-384D-B70A-988793C4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10" y="1874933"/>
            <a:ext cx="3514582" cy="277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E06C5-604C-914A-BEF8-5C268C17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8" y="4302254"/>
            <a:ext cx="2800820" cy="243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DB7B8-8007-3046-9660-A0B5678D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37" y="4581982"/>
            <a:ext cx="2796135" cy="21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000-63A1-3447-8C57-992AA2C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(Low Pass)</a:t>
            </a:r>
            <a:br>
              <a:rPr lang="en-US" dirty="0"/>
            </a:br>
            <a:r>
              <a:rPr lang="en-US" dirty="0"/>
              <a:t>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6E78-0DC7-A34C-A592-3C472A8B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2101756"/>
            <a:ext cx="4513877" cy="345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7DD8C-1309-3644-8DBB-944E6068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73" y="5828368"/>
            <a:ext cx="4748502" cy="60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AEBEE-2195-9B45-8E02-A3EDD60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5" y="2101756"/>
            <a:ext cx="4658361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B83-33EF-BE44-90E5-1F90FFA6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93DC8-218F-F14D-9146-DF7B5CA6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57" y="1359095"/>
            <a:ext cx="5990514" cy="533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D179-2444-F045-84CE-B03BC99D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6" y="1969732"/>
            <a:ext cx="2311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B6771-D6D2-0F41-8792-C6046586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66" y="3839854"/>
            <a:ext cx="229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DC49-FA02-634A-AE98-3EB8751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1F238-C5E5-A941-A84E-3988B3A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15040"/>
            <a:ext cx="2743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7C7B7-75E4-AE49-81C9-42A8BB1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1435856"/>
            <a:ext cx="6692900" cy="327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C19AC-F919-4B4C-A88C-5105DA15DD20}"/>
              </a:ext>
            </a:extLst>
          </p:cNvPr>
          <p:cNvSpPr/>
          <p:nvPr/>
        </p:nvSpPr>
        <p:spPr>
          <a:xfrm>
            <a:off x="3371850" y="5256958"/>
            <a:ext cx="536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“low”, cutoff = .2)</a:t>
            </a:r>
          </a:p>
        </p:txBody>
      </p:sp>
    </p:spTree>
    <p:extLst>
      <p:ext uri="{BB962C8B-B14F-4D97-AF65-F5344CB8AC3E}">
        <p14:creationId xmlns:p14="http://schemas.microsoft.com/office/powerpoint/2010/main" val="10244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5992</TotalTime>
  <Words>1464</Words>
  <Application>Microsoft Macintosh PowerPoint</Application>
  <PresentationFormat>On-screen Show (4:3)</PresentationFormat>
  <Paragraphs>242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Symbol</vt:lpstr>
      <vt:lpstr>Times New Roman</vt:lpstr>
      <vt:lpstr>2U</vt:lpstr>
      <vt:lpstr>Time Series: UNIT 3</vt:lpstr>
      <vt:lpstr>Linear Filters</vt:lpstr>
      <vt:lpstr>Spectral Density and Linear Filters</vt:lpstr>
      <vt:lpstr>Ideal Frequency Response Function (Low Pass)</vt:lpstr>
      <vt:lpstr>Ideal Frequency Response Function (Band Pass)</vt:lpstr>
      <vt:lpstr>Frequency Response Function  (High Pass) First Difference</vt:lpstr>
      <vt:lpstr>Frequency Response Function  (Low Pass) Moving Average</vt:lpstr>
      <vt:lpstr>Butterworth Filters</vt:lpstr>
      <vt:lpstr>Butterworth Filter</vt:lpstr>
      <vt:lpstr>BreakOut1</vt:lpstr>
      <vt:lpstr>End Break Out 1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 Out 2</vt:lpstr>
      <vt:lpstr>Break Out 3</vt:lpstr>
      <vt:lpstr>AR(1) Matching</vt:lpstr>
      <vt:lpstr>AR(1) Matching</vt:lpstr>
      <vt:lpstr>End Breakout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3</dc:title>
  <dc:creator>Microsoft Office User</dc:creator>
  <cp:lastModifiedBy>Microsoft Office User</cp:lastModifiedBy>
  <cp:revision>24</cp:revision>
  <dcterms:created xsi:type="dcterms:W3CDTF">2019-05-21T11:33:36Z</dcterms:created>
  <dcterms:modified xsi:type="dcterms:W3CDTF">2020-01-24T02:03:44Z</dcterms:modified>
</cp:coreProperties>
</file>